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7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52797-5586-B648-AFB8-254A39A9E008}" type="datetimeFigureOut">
              <a:rPr lang="en-US" smtClean="0"/>
              <a:t>4/2/14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DF1557-6B1E-D547-89A9-28C54B5A08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468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4C6CA-59FC-7941-AA8D-47550E078E6C}" type="datetimeFigureOut">
              <a:rPr lang="en-US" smtClean="0"/>
              <a:t>4/2/14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7081E-A63F-5E41-AD48-10AC4913C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80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9A8C-273D-E040-B9AD-8D02D671166F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6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F9DF2-EE14-7E4A-A0AA-FD1374A81B98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884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02FC-7693-C84B-AA59-21322E4746A1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56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11579-5323-8B4B-9875-FF4E3319B4FE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54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3ABD9-C2DD-E442-8E59-0AEB760F6217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42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636D7-3BCD-D44E-9791-C3CE90595473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803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29E14-6E27-6846-BC8D-558EB05E8DAE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68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C8D05-B72B-0441-8994-167525E0A5DA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60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C1829-6069-114C-9B31-EEFBA57DE13F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46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2CDDF-E24F-1940-B61E-CD6A803E62D8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811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D01BA-E29B-0F47-B4A4-55D6BAA09C66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620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1EDEE-26EB-A843-85E9-EBAC7AFB245A}" type="datetime1">
              <a:rPr lang="en-US" smtClean="0"/>
              <a:t>4/2/14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F66A5-B90F-DF40-818D-2141623F7D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41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5401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Impact of </a:t>
            </a:r>
            <a:r>
              <a:rPr lang="en-US" b="1" dirty="0" smtClean="0"/>
              <a:t>Ice Microphysics </a:t>
            </a:r>
            <a:r>
              <a:rPr lang="en-US" b="1" dirty="0"/>
              <a:t>on the Genesis of Hurricane Julia (2010)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06335"/>
            <a:ext cx="6400800" cy="1629316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</a:rPr>
              <a:t>Stefan Cecelski</a:t>
            </a:r>
            <a:r>
              <a:rPr lang="en-US" sz="2600" baseline="30000" dirty="0" smtClean="0">
                <a:solidFill>
                  <a:schemeClr val="tx1"/>
                </a:solidFill>
              </a:rPr>
              <a:t>1</a:t>
            </a:r>
            <a:r>
              <a:rPr lang="en-US" sz="2600" dirty="0" smtClean="0">
                <a:solidFill>
                  <a:schemeClr val="tx1"/>
                </a:solidFill>
              </a:rPr>
              <a:t> and Dr. Da-Lin Zhang</a:t>
            </a:r>
          </a:p>
          <a:p>
            <a:r>
              <a:rPr lang="en-US" sz="2000" i="1" dirty="0" smtClean="0">
                <a:solidFill>
                  <a:schemeClr val="tx1"/>
                </a:solidFill>
              </a:rPr>
              <a:t>Department of Atmospheric and Oceanic Science</a:t>
            </a:r>
          </a:p>
          <a:p>
            <a:r>
              <a:rPr lang="en-US" sz="2000" i="1" dirty="0" smtClean="0">
                <a:solidFill>
                  <a:schemeClr val="tx1"/>
                </a:solidFill>
              </a:rPr>
              <a:t>University of Maryland College Park</a:t>
            </a:r>
            <a:endParaRPr lang="en-US" sz="1300" dirty="0" smtClean="0">
              <a:solidFill>
                <a:schemeClr val="tx1"/>
              </a:solidFill>
            </a:endParaRPr>
          </a:p>
          <a:p>
            <a:r>
              <a:rPr lang="en-US" sz="1300" dirty="0" smtClean="0">
                <a:solidFill>
                  <a:schemeClr val="tx1"/>
                </a:solidFill>
              </a:rPr>
              <a:t>1: Research is funded by NASA’s Earth and Space Science Fellowship (NESSF)</a:t>
            </a:r>
            <a:endParaRPr lang="en-US" sz="2000" i="1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informatran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2" y="109857"/>
            <a:ext cx="1392010" cy="1369594"/>
          </a:xfrm>
          <a:prstGeom prst="rect">
            <a:avLst/>
          </a:prstGeom>
        </p:spPr>
      </p:pic>
      <p:pic>
        <p:nvPicPr>
          <p:cNvPr id="6" name="Picture 5" descr="500px-NASA_logo.sv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714" y="5488406"/>
            <a:ext cx="1611286" cy="136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04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849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0000"/>
                </a:solidFill>
              </a:rPr>
              <a:t>latent heat of fusion </a:t>
            </a:r>
            <a:r>
              <a:rPr lang="en-US" dirty="0" smtClean="0"/>
              <a:t>taking place during deposition impacts the TCG of Julia via: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i="1" dirty="0" smtClean="0">
                <a:solidFill>
                  <a:srgbClr val="FF0000"/>
                </a:solidFill>
              </a:rPr>
              <a:t>Augmenting</a:t>
            </a:r>
            <a:r>
              <a:rPr lang="en-US" i="1" dirty="0" smtClean="0">
                <a:solidFill>
                  <a:srgbClr val="FF0000"/>
                </a:solidFill>
              </a:rPr>
              <a:t> the warming of the upper troposphere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Limiting</a:t>
            </a:r>
            <a:r>
              <a:rPr lang="en-US" dirty="0" smtClean="0">
                <a:solidFill>
                  <a:srgbClr val="FF0000"/>
                </a:solidFill>
              </a:rPr>
              <a:t> the growth of TD-scale MSLP disturbance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Modifying</a:t>
            </a:r>
            <a:r>
              <a:rPr lang="en-US" dirty="0" smtClean="0">
                <a:solidFill>
                  <a:srgbClr val="FF0000"/>
                </a:solidFill>
              </a:rPr>
              <a:t> the strength and spatial extent of deep convection</a:t>
            </a:r>
          </a:p>
          <a:p>
            <a:r>
              <a:rPr lang="en-US" b="1" i="1" dirty="0" smtClean="0">
                <a:solidFill>
                  <a:srgbClr val="000000"/>
                </a:solidFill>
              </a:rPr>
              <a:t>Research Implications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</a:t>
            </a:r>
            <a:r>
              <a:rPr lang="en-US" dirty="0" smtClean="0">
                <a:solidFill>
                  <a:srgbClr val="000000"/>
                </a:solidFill>
              </a:rPr>
              <a:t>ould properly representing ice microphysics be a critical factor for TCG?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Can we reproduce this characteristic using other microphysics schemes and for other cases?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Are we able to obtain suitable observational data to observe cloud ice and other upper-tropospheric changes?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49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Motivation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 lack of focus on the impacts of </a:t>
            </a:r>
            <a:r>
              <a:rPr lang="en-US" dirty="0" smtClean="0">
                <a:solidFill>
                  <a:srgbClr val="FF0000"/>
                </a:solidFill>
              </a:rPr>
              <a:t>ice microphysics</a:t>
            </a:r>
            <a:r>
              <a:rPr lang="en-US" dirty="0" smtClean="0"/>
              <a:t> for tropical cyclogenesis (TCG) and related processes</a:t>
            </a:r>
          </a:p>
          <a:p>
            <a:pPr lvl="1"/>
            <a:r>
              <a:rPr lang="en-US" dirty="0" smtClean="0"/>
              <a:t>Need to properly represent ice microphysical properties for tropical cyclone (TC) structure and intensity (Ji</a:t>
            </a:r>
            <a:r>
              <a:rPr lang="en-US" dirty="0"/>
              <a:t> </a:t>
            </a:r>
            <a:r>
              <a:rPr lang="en-US" dirty="0" smtClean="0"/>
              <a:t>et. al. 2014)</a:t>
            </a:r>
          </a:p>
          <a:p>
            <a:r>
              <a:rPr lang="en-US" dirty="0" smtClean="0"/>
              <a:t>Our </a:t>
            </a:r>
            <a:r>
              <a:rPr lang="en-US" dirty="0"/>
              <a:t>p</a:t>
            </a:r>
            <a:r>
              <a:rPr lang="en-US" dirty="0" smtClean="0"/>
              <a:t>revious </a:t>
            </a:r>
            <a:r>
              <a:rPr lang="en-US" dirty="0" smtClean="0"/>
              <a:t>work investigating the TCG of Hurricane Julia (2010) depicted:</a:t>
            </a:r>
          </a:p>
          <a:p>
            <a:pPr lvl="1"/>
            <a:r>
              <a:rPr lang="en-US" dirty="0" smtClean="0"/>
              <a:t>Meaningful ensemble differences for upper tropospheric outflow, warming, and cloud ice content</a:t>
            </a:r>
          </a:p>
          <a:p>
            <a:pPr lvl="1"/>
            <a:r>
              <a:rPr lang="en-US" dirty="0" smtClean="0"/>
              <a:t>Warming in the upper troposphere was responsible for meso-α-scale MSLP falls leading to TCG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Are the upper-tropospheric dynamical and thermodynamical changes during TCG at all related to ice microphysical processes?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415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Objectives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Examine</a:t>
            </a:r>
            <a:r>
              <a:rPr lang="en-US" dirty="0" smtClean="0"/>
              <a:t> the role of ice microphysics and related heating during the TCG of Julia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Focus on </a:t>
            </a:r>
            <a:r>
              <a:rPr lang="en-US" b="1" dirty="0" smtClean="0">
                <a:solidFill>
                  <a:srgbClr val="FF0000"/>
                </a:solidFill>
              </a:rPr>
              <a:t>depositional heating </a:t>
            </a:r>
            <a:r>
              <a:rPr lang="en-US" dirty="0" smtClean="0">
                <a:solidFill>
                  <a:srgbClr val="FF0000"/>
                </a:solidFill>
              </a:rPr>
              <a:t>since our previous work has shown thermodynamic changes to the upper troposphere during TCG</a:t>
            </a:r>
          </a:p>
          <a:p>
            <a:r>
              <a:rPr lang="en-US" b="1" dirty="0" smtClean="0"/>
              <a:t>Analyze</a:t>
            </a:r>
            <a:r>
              <a:rPr lang="en-US" dirty="0" smtClean="0"/>
              <a:t> the changes of deep convection and other parameters pertinent to TCG when ice microphysical processes are modified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532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1" y="247229"/>
            <a:ext cx="4897511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Hurricane Julia (2010) 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1" y="1600200"/>
            <a:ext cx="4897511" cy="489577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Declared a tropical depression (TD) 0600 UTC 12 Sep 2010 (hereafter 12/0600)</a:t>
            </a:r>
          </a:p>
          <a:p>
            <a:pPr lvl="1"/>
            <a:r>
              <a:rPr lang="en-US" dirty="0" smtClean="0"/>
              <a:t>Tropical storm 12 h later at 1800 UTC 12 Sep 2010</a:t>
            </a:r>
          </a:p>
          <a:p>
            <a:r>
              <a:rPr lang="en-US" dirty="0" smtClean="0"/>
              <a:t>Formed within a potent African easterly wave (AEW)</a:t>
            </a:r>
          </a:p>
          <a:p>
            <a:r>
              <a:rPr lang="en-US" dirty="0" smtClean="0"/>
              <a:t>Prominent features during TCG: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Pronounced upper-tropospheric warming</a:t>
            </a:r>
          </a:p>
          <a:p>
            <a:pPr lvl="2"/>
            <a:r>
              <a:rPr lang="en-US" dirty="0" smtClean="0"/>
              <a:t>Hydrostatically induced surface pressure falls on the meso-α-scale</a:t>
            </a:r>
          </a:p>
          <a:p>
            <a:pPr lvl="1"/>
            <a:r>
              <a:rPr lang="en-US" dirty="0" smtClean="0"/>
              <a:t>Persistent deep convection within the AEW closed circulation </a:t>
            </a:r>
          </a:p>
          <a:p>
            <a:pPr lvl="2"/>
            <a:r>
              <a:rPr lang="en-US" dirty="0" smtClean="0"/>
              <a:t>Created a storm-scale outflow in the upper troposphere that expanded warming with time</a:t>
            </a:r>
          </a:p>
          <a:p>
            <a:r>
              <a:rPr lang="en-US" dirty="0" smtClean="0"/>
              <a:t>Growth of low-level cyclonic vorticity occurred from the bottom-up with mesovortex merging</a:t>
            </a:r>
          </a:p>
        </p:txBody>
      </p:sp>
      <p:pic>
        <p:nvPicPr>
          <p:cNvPr id="4" name="Picture 3" descr="Figure_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834" y="546"/>
            <a:ext cx="228939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91407" y="6235298"/>
            <a:ext cx="23274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dirty="0" smtClean="0"/>
              <a:t>Right</a:t>
            </a:r>
            <a:r>
              <a:rPr lang="en-US" sz="1100" i="1" dirty="0" smtClean="0"/>
              <a:t>:</a:t>
            </a:r>
            <a:r>
              <a:rPr lang="en-US" sz="1100" dirty="0" smtClean="0"/>
              <a:t> </a:t>
            </a:r>
            <a:r>
              <a:rPr lang="en-US" sz="1100" i="1" dirty="0" smtClean="0"/>
              <a:t>METEOSAT-9</a:t>
            </a:r>
            <a:r>
              <a:rPr lang="en-US" sz="1100" dirty="0" smtClean="0"/>
              <a:t> IR imagery at 1200 UTC 10, 1200 UTC 11, 0600, and 1800 UTC 12 Sep 2010.</a:t>
            </a:r>
            <a:endParaRPr lang="en-US" sz="110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26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51" y="0"/>
            <a:ext cx="8887473" cy="1143000"/>
          </a:xfrm>
        </p:spPr>
        <p:txBody>
          <a:bodyPr/>
          <a:lstStyle/>
          <a:p>
            <a:r>
              <a:rPr lang="en-US" b="1" dirty="0" smtClean="0"/>
              <a:t>Methodology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5613400" cy="57150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Conduct </a:t>
            </a:r>
            <a:r>
              <a:rPr lang="en-US" b="1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WRF high-resolution sensitivity simulations</a:t>
            </a:r>
          </a:p>
          <a:p>
            <a:pPr lvl="1"/>
            <a:r>
              <a:rPr lang="en-US" dirty="0" smtClean="0"/>
              <a:t>Modify the </a:t>
            </a:r>
            <a:r>
              <a:rPr lang="en-US" i="1" dirty="0" smtClean="0"/>
              <a:t>Thompson graupel 2-moment microphysics scheme </a:t>
            </a:r>
            <a:r>
              <a:rPr lang="en-US" dirty="0" smtClean="0"/>
              <a:t>(Thompson 2004, 2008) used in the control</a:t>
            </a:r>
          </a:p>
          <a:p>
            <a:pPr lvl="1"/>
            <a:r>
              <a:rPr lang="en-US" dirty="0" smtClean="0"/>
              <a:t>Compare to the control simulation from Cecelski and Zhang (2013)</a:t>
            </a:r>
          </a:p>
          <a:p>
            <a:r>
              <a:rPr lang="en-US" dirty="0" smtClean="0"/>
              <a:t>WRF Details</a:t>
            </a:r>
          </a:p>
          <a:p>
            <a:pPr lvl="1"/>
            <a:r>
              <a:rPr lang="en-US" dirty="0" smtClean="0"/>
              <a:t>3 domains: 9 (D1), 3 (D2), and 1 km (D3 is a moving domain; see right)</a:t>
            </a:r>
          </a:p>
          <a:p>
            <a:pPr lvl="1"/>
            <a:r>
              <a:rPr lang="en-US" dirty="0" smtClean="0"/>
              <a:t>66-h simulation from 0000 UTC 10 to 1800 UTC 12 Sep 2010</a:t>
            </a:r>
          </a:p>
          <a:p>
            <a:pPr lvl="1"/>
            <a:r>
              <a:rPr lang="en-US" dirty="0" smtClean="0"/>
              <a:t>Genesis occurs </a:t>
            </a:r>
            <a:r>
              <a:rPr lang="en-US" b="1" dirty="0" smtClean="0"/>
              <a:t>54 h </a:t>
            </a:r>
            <a:r>
              <a:rPr lang="en-US" dirty="0" smtClean="0"/>
              <a:t>into simulation</a:t>
            </a:r>
          </a:p>
          <a:p>
            <a:endParaRPr lang="en-US" dirty="0"/>
          </a:p>
        </p:txBody>
      </p:sp>
      <p:pic>
        <p:nvPicPr>
          <p:cNvPr id="4" name="Picture 3" descr="domain_setu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400" y="1216091"/>
            <a:ext cx="3374924" cy="25521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30007" y="3768203"/>
            <a:ext cx="296043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 smtClean="0"/>
              <a:t>WRF simulation setup. D1, D2, and D3 represent 9, 3, and 1-km horizontal resolution domains, respectively. D3 is a moving domain with initial and final positions drawn. NOAA OI SSTs are shaded (°C).</a:t>
            </a:r>
            <a:endParaRPr lang="en-US" sz="110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379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Sensitivity Simulations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0226"/>
          </a:xfrm>
        </p:spPr>
        <p:txBody>
          <a:bodyPr>
            <a:normAutofit fontScale="62500" lnSpcReduction="20000"/>
          </a:bodyPr>
          <a:lstStyle/>
          <a:p>
            <a:r>
              <a:rPr lang="en-US" b="1" u="sng" dirty="0" smtClean="0"/>
              <a:t>Experiment 1: “No Fusion”</a:t>
            </a:r>
          </a:p>
          <a:p>
            <a:pPr lvl="1"/>
            <a:r>
              <a:rPr lang="en-US" dirty="0" smtClean="0"/>
              <a:t>Removes </a:t>
            </a:r>
            <a:r>
              <a:rPr lang="en-US" dirty="0" smtClean="0">
                <a:solidFill>
                  <a:srgbClr val="FF0000"/>
                </a:solidFill>
              </a:rPr>
              <a:t>latent heat of fusion </a:t>
            </a:r>
            <a:r>
              <a:rPr lang="en-US" dirty="0" smtClean="0"/>
              <a:t>in deposition/sublimation</a:t>
            </a:r>
          </a:p>
          <a:p>
            <a:pPr lvl="1"/>
            <a:r>
              <a:rPr lang="en-US" dirty="0" smtClean="0"/>
              <a:t>Thompson scheme definitions for various enthalpies (uses standard values at 0°C):</a:t>
            </a:r>
          </a:p>
          <a:p>
            <a:pPr lvl="2"/>
            <a:r>
              <a:rPr lang="en-US" dirty="0" smtClean="0"/>
              <a:t>Sublimation (L</a:t>
            </a:r>
            <a:r>
              <a:rPr lang="en-US" baseline="-25000" dirty="0" smtClean="0"/>
              <a:t>s</a:t>
            </a:r>
            <a:r>
              <a:rPr lang="en-US" dirty="0" smtClean="0"/>
              <a:t>) = 2.834×10</a:t>
            </a:r>
            <a:r>
              <a:rPr lang="en-US" baseline="30000" dirty="0" smtClean="0"/>
              <a:t>6</a:t>
            </a:r>
            <a:r>
              <a:rPr lang="en-US" dirty="0" smtClean="0"/>
              <a:t> J kg</a:t>
            </a:r>
            <a:r>
              <a:rPr lang="en-US" baseline="30000" dirty="0" smtClean="0"/>
              <a:t>-1</a:t>
            </a:r>
          </a:p>
          <a:p>
            <a:pPr lvl="2"/>
            <a:r>
              <a:rPr lang="en-US" dirty="0" smtClean="0"/>
              <a:t>Vaporization (L</a:t>
            </a:r>
            <a:r>
              <a:rPr lang="en-US" baseline="-25000" dirty="0" smtClean="0"/>
              <a:t>v</a:t>
            </a:r>
            <a:r>
              <a:rPr lang="en-US" dirty="0" smtClean="0"/>
              <a:t>) = 2.5×10</a:t>
            </a:r>
            <a:r>
              <a:rPr lang="en-US" baseline="30000" dirty="0" smtClean="0"/>
              <a:t>6</a:t>
            </a:r>
            <a:r>
              <a:rPr lang="en-US" dirty="0" smtClean="0"/>
              <a:t> J kg</a:t>
            </a:r>
            <a:r>
              <a:rPr lang="en-US" baseline="30000" dirty="0" smtClean="0"/>
              <a:t>-1</a:t>
            </a:r>
          </a:p>
          <a:p>
            <a:pPr lvl="2"/>
            <a:r>
              <a:rPr lang="en-US" dirty="0" smtClean="0"/>
              <a:t>Fusion (L</a:t>
            </a:r>
            <a:r>
              <a:rPr lang="en-US" baseline="-25000" dirty="0" smtClean="0"/>
              <a:t>f</a:t>
            </a:r>
            <a:r>
              <a:rPr lang="en-US" dirty="0" smtClean="0"/>
              <a:t>) = 3.34×10</a:t>
            </a:r>
            <a:r>
              <a:rPr lang="en-US" baseline="30000" dirty="0"/>
              <a:t>5</a:t>
            </a:r>
            <a:r>
              <a:rPr lang="en-US" dirty="0" smtClean="0"/>
              <a:t> J kg</a:t>
            </a:r>
            <a:r>
              <a:rPr lang="en-US" baseline="30000" dirty="0" smtClean="0"/>
              <a:t>-1</a:t>
            </a:r>
          </a:p>
          <a:p>
            <a:pPr lvl="1"/>
            <a:r>
              <a:rPr lang="en-US" i="1" dirty="0" smtClean="0">
                <a:solidFill>
                  <a:srgbClr val="FF0000"/>
                </a:solidFill>
              </a:rPr>
              <a:t>Modification:</a:t>
            </a:r>
          </a:p>
          <a:p>
            <a:pPr lvl="2"/>
            <a:r>
              <a:rPr lang="en-US" i="1" dirty="0" smtClean="0">
                <a:solidFill>
                  <a:srgbClr val="FF0000"/>
                </a:solidFill>
              </a:rPr>
              <a:t>L</a:t>
            </a:r>
            <a:r>
              <a:rPr lang="en-US" i="1" baseline="-25000" dirty="0" smtClean="0">
                <a:solidFill>
                  <a:srgbClr val="FF0000"/>
                </a:solidFill>
              </a:rPr>
              <a:t>s</a:t>
            </a:r>
            <a:r>
              <a:rPr lang="en-US" i="1" dirty="0" smtClean="0">
                <a:solidFill>
                  <a:srgbClr val="FF0000"/>
                </a:solidFill>
              </a:rPr>
              <a:t> = L</a:t>
            </a:r>
            <a:r>
              <a:rPr lang="en-US" i="1" baseline="-25000" dirty="0" smtClean="0">
                <a:solidFill>
                  <a:srgbClr val="FF0000"/>
                </a:solidFill>
              </a:rPr>
              <a:t>v</a:t>
            </a:r>
            <a:r>
              <a:rPr lang="en-US" i="1" dirty="0" smtClean="0">
                <a:solidFill>
                  <a:srgbClr val="FF0000"/>
                </a:solidFill>
              </a:rPr>
              <a:t> = 2.5×10</a:t>
            </a:r>
            <a:r>
              <a:rPr lang="en-US" i="1" baseline="30000" dirty="0" smtClean="0">
                <a:solidFill>
                  <a:srgbClr val="FF0000"/>
                </a:solidFill>
              </a:rPr>
              <a:t>6</a:t>
            </a:r>
            <a:r>
              <a:rPr lang="en-US" i="1" dirty="0" smtClean="0">
                <a:solidFill>
                  <a:srgbClr val="FF0000"/>
                </a:solidFill>
              </a:rPr>
              <a:t> J kg</a:t>
            </a:r>
            <a:r>
              <a:rPr lang="en-US" i="1" baseline="30000" dirty="0" smtClean="0">
                <a:solidFill>
                  <a:srgbClr val="FF0000"/>
                </a:solidFill>
              </a:rPr>
              <a:t>-1</a:t>
            </a:r>
          </a:p>
          <a:p>
            <a:pPr lvl="2"/>
            <a:r>
              <a:rPr lang="en-US" dirty="0" smtClean="0"/>
              <a:t>Still allows for portion of cloud water mass to become cloud ice; 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O</a:t>
            </a:r>
            <a:r>
              <a:rPr lang="en-US" b="1" dirty="0" smtClean="0">
                <a:solidFill>
                  <a:srgbClr val="FF0000"/>
                </a:solidFill>
              </a:rPr>
              <a:t>nly </a:t>
            </a:r>
            <a:r>
              <a:rPr lang="en-US" dirty="0" smtClean="0">
                <a:solidFill>
                  <a:srgbClr val="FF0000"/>
                </a:solidFill>
              </a:rPr>
              <a:t>reduces amount of heating released into the environment by that of L</a:t>
            </a:r>
            <a:r>
              <a:rPr lang="en-US" baseline="-25000" dirty="0" smtClean="0">
                <a:solidFill>
                  <a:srgbClr val="FF0000"/>
                </a:solidFill>
              </a:rPr>
              <a:t>f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b="1" u="sng" dirty="0" smtClean="0"/>
              <a:t>Experiment 2: “No HFRZ”</a:t>
            </a:r>
          </a:p>
          <a:p>
            <a:pPr lvl="1"/>
            <a:r>
              <a:rPr lang="en-US" dirty="0" smtClean="0"/>
              <a:t>Removes any </a:t>
            </a:r>
            <a:r>
              <a:rPr lang="en-US" dirty="0" smtClean="0">
                <a:solidFill>
                  <a:srgbClr val="FF0000"/>
                </a:solidFill>
              </a:rPr>
              <a:t>homogeneous freezing </a:t>
            </a:r>
            <a:r>
              <a:rPr lang="en-US" dirty="0" smtClean="0"/>
              <a:t>of cloud water</a:t>
            </a:r>
          </a:p>
          <a:p>
            <a:pPr lvl="2"/>
            <a:r>
              <a:rPr lang="en-US" dirty="0" smtClean="0"/>
              <a:t>Occurs with rapid transport of cloud water to upper troposphere via intense convective updrafts</a:t>
            </a:r>
          </a:p>
          <a:p>
            <a:pPr lvl="1"/>
            <a:r>
              <a:rPr lang="en-US" dirty="0" smtClean="0"/>
              <a:t>In Thompson scheme, the temperature at which all cloud water must be frozen to become cloud ice is </a:t>
            </a:r>
            <a:r>
              <a:rPr lang="en-US" b="1" dirty="0" smtClean="0"/>
              <a:t>235.16K</a:t>
            </a:r>
          </a:p>
          <a:p>
            <a:pPr lvl="1"/>
            <a:r>
              <a:rPr lang="en-US" i="1" dirty="0" smtClean="0">
                <a:solidFill>
                  <a:srgbClr val="FF0000"/>
                </a:solidFill>
              </a:rPr>
              <a:t>Modification:</a:t>
            </a:r>
          </a:p>
          <a:p>
            <a:pPr lvl="2"/>
            <a:r>
              <a:rPr lang="en-US" i="1" dirty="0" smtClean="0">
                <a:solidFill>
                  <a:srgbClr val="FF0000"/>
                </a:solidFill>
              </a:rPr>
              <a:t>Temperature at which cloud water must turn into cloud ice is changed to 100.00K</a:t>
            </a:r>
          </a:p>
          <a:p>
            <a:pPr lvl="2"/>
            <a:r>
              <a:rPr lang="en-US" dirty="0" smtClean="0"/>
              <a:t>Effectively turns off any homogeneous freezing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66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First-Order Simulation Results</a:t>
            </a:r>
            <a:endParaRPr lang="en-US" b="1" dirty="0"/>
          </a:p>
        </p:txBody>
      </p:sp>
      <p:pic>
        <p:nvPicPr>
          <p:cNvPr id="4" name="Picture 3" descr="sensitivity_com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98" y="1417638"/>
            <a:ext cx="3352800" cy="2882900"/>
          </a:xfrm>
          <a:prstGeom prst="rect">
            <a:avLst/>
          </a:prstGeom>
        </p:spPr>
      </p:pic>
      <p:pic>
        <p:nvPicPr>
          <p:cNvPr id="5" name="Picture 4" descr="convection_com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804" y="1417638"/>
            <a:ext cx="4951356" cy="49028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9247" y="4300538"/>
            <a:ext cx="27137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/>
              <a:t>Above: </a:t>
            </a:r>
            <a:r>
              <a:rPr lang="en-US" sz="1000" i="1" dirty="0" smtClean="0"/>
              <a:t>Comparison of track and MSLP intensity of experiments (</a:t>
            </a:r>
            <a:r>
              <a:rPr lang="en-US" sz="1000" b="1" i="1" dirty="0" smtClean="0">
                <a:solidFill>
                  <a:srgbClr val="0000FF"/>
                </a:solidFill>
              </a:rPr>
              <a:t>blue</a:t>
            </a:r>
            <a:r>
              <a:rPr lang="en-US" sz="1000" i="1" dirty="0" smtClean="0"/>
              <a:t> and </a:t>
            </a:r>
            <a:r>
              <a:rPr lang="en-US" sz="1000" b="1" i="1" dirty="0" smtClean="0">
                <a:solidFill>
                  <a:srgbClr val="FF0000"/>
                </a:solidFill>
              </a:rPr>
              <a:t>red</a:t>
            </a:r>
            <a:r>
              <a:rPr lang="en-US" sz="1000" i="1" dirty="0" smtClean="0"/>
              <a:t>) with the control (</a:t>
            </a:r>
            <a:r>
              <a:rPr lang="en-US" sz="1000" b="1" i="1" dirty="0" smtClean="0"/>
              <a:t>black</a:t>
            </a:r>
            <a:r>
              <a:rPr lang="en-US" sz="1000" i="1" dirty="0" smtClean="0"/>
              <a:t>);</a:t>
            </a:r>
          </a:p>
          <a:p>
            <a:endParaRPr lang="en-US" sz="1000" i="1" dirty="0" smtClean="0"/>
          </a:p>
          <a:p>
            <a:r>
              <a:rPr lang="en-US" sz="1000" b="1" i="1" dirty="0" smtClean="0"/>
              <a:t>Right</a:t>
            </a:r>
            <a:r>
              <a:rPr lang="en-US" sz="1000" i="1" dirty="0" smtClean="0"/>
              <a:t>: Comparison of WRF-derived brightness temperatures (gray shades; K) and composite radar reflectivity (color shades; dBZ)</a:t>
            </a:r>
            <a:endParaRPr lang="en-US" sz="1000" i="1" dirty="0"/>
          </a:p>
        </p:txBody>
      </p:sp>
      <p:sp>
        <p:nvSpPr>
          <p:cNvPr id="8" name="Oval 7"/>
          <p:cNvSpPr/>
          <p:nvPr/>
        </p:nvSpPr>
        <p:spPr>
          <a:xfrm>
            <a:off x="2329973" y="3444418"/>
            <a:ext cx="301525" cy="420273"/>
          </a:xfrm>
          <a:prstGeom prst="ellipse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85804" y="2977352"/>
            <a:ext cx="1635549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2"/>
                </a:solidFill>
              </a:rPr>
              <a:t>1800 UTC 11 Sep – first differences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331008" y="2137914"/>
            <a:ext cx="612189" cy="730911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4446860" y="3298235"/>
            <a:ext cx="743040" cy="1002303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446860" y="4656638"/>
            <a:ext cx="743040" cy="1002303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963180" y="5658941"/>
            <a:ext cx="1973624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Also in extent and intensity of deep convection</a:t>
            </a:r>
            <a:endParaRPr lang="en-US" sz="1200" b="1" dirty="0">
              <a:solidFill>
                <a:srgbClr val="C0504D"/>
              </a:solidFill>
            </a:endParaRPr>
          </a:p>
        </p:txBody>
      </p:sp>
      <p:cxnSp>
        <p:nvCxnSpPr>
          <p:cNvPr id="16" name="Straight Connector 15"/>
          <p:cNvCxnSpPr>
            <a:stCxn id="14" idx="3"/>
            <a:endCxn id="11" idx="1"/>
          </p:cNvCxnSpPr>
          <p:nvPr/>
        </p:nvCxnSpPr>
        <p:spPr>
          <a:xfrm flipV="1">
            <a:off x="3936804" y="2503370"/>
            <a:ext cx="394204" cy="338640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4" idx="3"/>
            <a:endCxn id="12" idx="1"/>
          </p:cNvCxnSpPr>
          <p:nvPr/>
        </p:nvCxnSpPr>
        <p:spPr>
          <a:xfrm flipV="1">
            <a:off x="3936804" y="3799387"/>
            <a:ext cx="510056" cy="209038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13" idx="1"/>
          </p:cNvCxnSpPr>
          <p:nvPr/>
        </p:nvCxnSpPr>
        <p:spPr>
          <a:xfrm flipV="1">
            <a:off x="3936804" y="5157790"/>
            <a:ext cx="510056" cy="82431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391952" y="1946051"/>
            <a:ext cx="813206" cy="694366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963179" y="5794822"/>
            <a:ext cx="197362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“No Fusion” has weaker deep convection at time of TCG</a:t>
            </a:r>
            <a:endParaRPr lang="en-US" sz="1200" b="1" dirty="0">
              <a:solidFill>
                <a:srgbClr val="C0504D"/>
              </a:solidFill>
            </a:endParaRPr>
          </a:p>
        </p:txBody>
      </p:sp>
      <p:cxnSp>
        <p:nvCxnSpPr>
          <p:cNvPr id="26" name="Straight Connector 25"/>
          <p:cNvCxnSpPr>
            <a:stCxn id="24" idx="3"/>
            <a:endCxn id="23" idx="2"/>
          </p:cNvCxnSpPr>
          <p:nvPr/>
        </p:nvCxnSpPr>
        <p:spPr>
          <a:xfrm flipV="1">
            <a:off x="3936803" y="2640417"/>
            <a:ext cx="3861752" cy="3477571"/>
          </a:xfrm>
          <a:prstGeom prst="line">
            <a:avLst/>
          </a:prstGeom>
          <a:ln w="28575" cmpd="sng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941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64448"/>
            <a:ext cx="8229600" cy="1143000"/>
          </a:xfrm>
        </p:spPr>
        <p:txBody>
          <a:bodyPr/>
          <a:lstStyle/>
          <a:p>
            <a:r>
              <a:rPr lang="en-US" b="1" dirty="0" smtClean="0"/>
              <a:t>Upper-tropospheric differences</a:t>
            </a:r>
            <a:endParaRPr lang="en-US" b="1" dirty="0"/>
          </a:p>
        </p:txBody>
      </p:sp>
      <p:pic>
        <p:nvPicPr>
          <p:cNvPr id="4" name="Picture 3" descr="warmcore_noDP_noHFRZ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2286"/>
            <a:ext cx="3175000" cy="4902200"/>
          </a:xfrm>
          <a:prstGeom prst="rect">
            <a:avLst/>
          </a:prstGeom>
        </p:spPr>
      </p:pic>
      <p:pic>
        <p:nvPicPr>
          <p:cNvPr id="5" name="Picture 4" descr="warmcore_dev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231" y="865409"/>
            <a:ext cx="5321769" cy="50087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976710"/>
            <a:ext cx="301525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/>
              <a:t>Above</a:t>
            </a:r>
            <a:r>
              <a:rPr lang="en-US" sz="1000" i="1" dirty="0" smtClean="0"/>
              <a:t>: 100 km × 100 km area-averaged temperature difference from 0600 UTC 11 Sep (shaded, °C), absolute vorticity (black contours every 2×10</a:t>
            </a:r>
            <a:r>
              <a:rPr lang="en-US" sz="1000" i="1" baseline="30000" dirty="0" smtClean="0"/>
              <a:t>-5 </a:t>
            </a:r>
            <a:r>
              <a:rPr lang="en-US" sz="1000" i="1" dirty="0" smtClean="0"/>
              <a:t>s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) and cloud ice mixing ratio (blue contours at 2, 5, 10, and 20 ×10 </a:t>
            </a:r>
            <a:r>
              <a:rPr lang="en-US" sz="1000" i="1" baseline="30000" dirty="0" smtClean="0"/>
              <a:t>-4 </a:t>
            </a:r>
            <a:r>
              <a:rPr lang="en-US" sz="1000" i="1" dirty="0" smtClean="0"/>
              <a:t>g kg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.</a:t>
            </a:r>
            <a:endParaRPr lang="en-US" sz="1000" i="1" baseline="30000" dirty="0"/>
          </a:p>
        </p:txBody>
      </p:sp>
      <p:sp>
        <p:nvSpPr>
          <p:cNvPr id="7" name="TextBox 6"/>
          <p:cNvSpPr txBox="1"/>
          <p:nvPr/>
        </p:nvSpPr>
        <p:spPr>
          <a:xfrm>
            <a:off x="4876305" y="5874133"/>
            <a:ext cx="30152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/>
              <a:t>Above: </a:t>
            </a:r>
            <a:r>
              <a:rPr lang="en-US" sz="1000" i="1" dirty="0" smtClean="0"/>
              <a:t>200 hPa temperatures (shaded, °C) and co-moving wind vectors (reference vector is 10 m s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) with MSLP overlaid (contoured every 1 hPa).</a:t>
            </a:r>
            <a:endParaRPr lang="en-US" sz="1000" i="1" baseline="30000" dirty="0"/>
          </a:p>
        </p:txBody>
      </p:sp>
      <p:sp>
        <p:nvSpPr>
          <p:cNvPr id="9" name="Rectangle 8"/>
          <p:cNvSpPr/>
          <p:nvPr/>
        </p:nvSpPr>
        <p:spPr>
          <a:xfrm>
            <a:off x="3782544" y="2521643"/>
            <a:ext cx="5321768" cy="145890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 smtClean="0">
                <a:solidFill>
                  <a:srgbClr val="C0504D"/>
                </a:solidFill>
              </a:rPr>
              <a:t>Lack of fusion heating during deposition leads to:</a:t>
            </a:r>
          </a:p>
          <a:p>
            <a:pPr marL="400050" indent="-400050">
              <a:buAutoNum type="romanLcParenR"/>
            </a:pPr>
            <a:r>
              <a:rPr lang="en-US" sz="1400" b="1" dirty="0" smtClean="0">
                <a:solidFill>
                  <a:srgbClr val="C0504D"/>
                </a:solidFill>
              </a:rPr>
              <a:t>Minimal meso-α-scale upper-tropospheric thermodynamic changes</a:t>
            </a:r>
          </a:p>
          <a:p>
            <a:pPr marL="857250" lvl="1" indent="-400050">
              <a:buFont typeface="+mj-lt"/>
              <a:buAutoNum type="alphaLcParenR"/>
            </a:pPr>
            <a:r>
              <a:rPr lang="en-US" sz="1400" b="1" dirty="0" smtClean="0">
                <a:solidFill>
                  <a:srgbClr val="C0504D"/>
                </a:solidFill>
              </a:rPr>
              <a:t>Results in no prominent </a:t>
            </a:r>
            <a:r>
              <a:rPr lang="en-US" sz="1400" b="1" dirty="0">
                <a:solidFill>
                  <a:srgbClr val="C0504D"/>
                </a:solidFill>
              </a:rPr>
              <a:t>meso-α-</a:t>
            </a:r>
            <a:r>
              <a:rPr lang="en-US" sz="1400" b="1" dirty="0" smtClean="0">
                <a:solidFill>
                  <a:srgbClr val="C0504D"/>
                </a:solidFill>
              </a:rPr>
              <a:t>scale hydrostatic MSLP falls</a:t>
            </a:r>
          </a:p>
          <a:p>
            <a:pPr marL="400050" indent="-400050">
              <a:buAutoNum type="romanLcParenR"/>
            </a:pPr>
            <a:r>
              <a:rPr lang="en-US" sz="1400" b="1" dirty="0" smtClean="0">
                <a:solidFill>
                  <a:srgbClr val="C0504D"/>
                </a:solidFill>
              </a:rPr>
              <a:t>Weaker and less expansive storm-scale outflow 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156367" y="1123776"/>
            <a:ext cx="858892" cy="612137"/>
          </a:xfrm>
          <a:prstGeom prst="round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2037583" y="4068991"/>
            <a:ext cx="977675" cy="612137"/>
          </a:xfrm>
          <a:prstGeom prst="round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38074" y="1571458"/>
            <a:ext cx="1388847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Less warming near storm center in comparison to control</a:t>
            </a:r>
            <a:endParaRPr lang="en-US" sz="1200" b="1" dirty="0">
              <a:solidFill>
                <a:srgbClr val="C0504D"/>
              </a:solidFill>
            </a:endParaRPr>
          </a:p>
        </p:txBody>
      </p:sp>
      <p:cxnSp>
        <p:nvCxnSpPr>
          <p:cNvPr id="15" name="Straight Arrow Connector 14"/>
          <p:cNvCxnSpPr>
            <a:stCxn id="13" idx="3"/>
            <a:endCxn id="10" idx="1"/>
          </p:cNvCxnSpPr>
          <p:nvPr/>
        </p:nvCxnSpPr>
        <p:spPr>
          <a:xfrm flipV="1">
            <a:off x="1726921" y="1429845"/>
            <a:ext cx="429446" cy="55711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2" idx="0"/>
          </p:cNvCxnSpPr>
          <p:nvPr/>
        </p:nvCxnSpPr>
        <p:spPr>
          <a:xfrm>
            <a:off x="1726921" y="1986957"/>
            <a:ext cx="799500" cy="208203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2613224" y="1986957"/>
            <a:ext cx="465995" cy="415498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2439618" y="4833148"/>
            <a:ext cx="639602" cy="490032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38074" y="3033280"/>
            <a:ext cx="1388847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Lack of low-level cyclonic vorticity growth versus contro</a:t>
            </a:r>
            <a:r>
              <a:rPr lang="en-US" sz="1200" b="1" dirty="0">
                <a:solidFill>
                  <a:srgbClr val="C0504D"/>
                </a:solidFill>
              </a:rPr>
              <a:t>l</a:t>
            </a:r>
          </a:p>
        </p:txBody>
      </p:sp>
      <p:cxnSp>
        <p:nvCxnSpPr>
          <p:cNvPr id="24" name="Straight Arrow Connector 23"/>
          <p:cNvCxnSpPr>
            <a:stCxn id="22" idx="3"/>
            <a:endCxn id="20" idx="1"/>
          </p:cNvCxnSpPr>
          <p:nvPr/>
        </p:nvCxnSpPr>
        <p:spPr>
          <a:xfrm flipV="1">
            <a:off x="1726921" y="2194706"/>
            <a:ext cx="886303" cy="125407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2" idx="3"/>
          </p:cNvCxnSpPr>
          <p:nvPr/>
        </p:nvCxnSpPr>
        <p:spPr>
          <a:xfrm>
            <a:off x="1726921" y="3448779"/>
            <a:ext cx="1038703" cy="138436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2001035" y="2521643"/>
            <a:ext cx="1041636" cy="1342634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998102" y="3980546"/>
            <a:ext cx="1041636" cy="1342634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38074" y="4492183"/>
            <a:ext cx="1388847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Minimal differences between HFRZ and control</a:t>
            </a:r>
            <a:endParaRPr lang="en-US" sz="1200" b="1" dirty="0">
              <a:solidFill>
                <a:srgbClr val="C0504D"/>
              </a:solidFill>
            </a:endParaRPr>
          </a:p>
        </p:txBody>
      </p:sp>
      <p:cxnSp>
        <p:nvCxnSpPr>
          <p:cNvPr id="32" name="Straight Arrow Connector 31"/>
          <p:cNvCxnSpPr>
            <a:stCxn id="30" idx="3"/>
            <a:endCxn id="28" idx="1"/>
          </p:cNvCxnSpPr>
          <p:nvPr/>
        </p:nvCxnSpPr>
        <p:spPr>
          <a:xfrm flipV="1">
            <a:off x="1726921" y="3192960"/>
            <a:ext cx="274114" cy="171472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30" idx="3"/>
            <a:endCxn id="29" idx="1"/>
          </p:cNvCxnSpPr>
          <p:nvPr/>
        </p:nvCxnSpPr>
        <p:spPr>
          <a:xfrm flipV="1">
            <a:off x="1726921" y="4651863"/>
            <a:ext cx="271181" cy="25581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7651300" y="1301123"/>
            <a:ext cx="898330" cy="893583"/>
          </a:xfrm>
          <a:prstGeom prst="round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/>
          <p:cNvCxnSpPr>
            <a:stCxn id="11" idx="1"/>
          </p:cNvCxnSpPr>
          <p:nvPr/>
        </p:nvCxnSpPr>
        <p:spPr>
          <a:xfrm flipH="1">
            <a:off x="6443200" y="1747915"/>
            <a:ext cx="1208100" cy="77372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992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  <p:bldP spid="13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Convective differences</a:t>
            </a:r>
            <a:endParaRPr lang="en-US" b="1" dirty="0"/>
          </a:p>
        </p:txBody>
      </p:sp>
      <p:pic>
        <p:nvPicPr>
          <p:cNvPr id="4" name="Picture 3" descr="cb_com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380" y="1281476"/>
            <a:ext cx="3098800" cy="5257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535439"/>
            <a:ext cx="342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 smtClean="0"/>
              <a:t>Above</a:t>
            </a:r>
            <a:r>
              <a:rPr lang="en-US" sz="1000" i="1" dirty="0" smtClean="0"/>
              <a:t>: Time-series of 200 km × 200 km area-averaged upper-level Brunt-Vaisala </a:t>
            </a:r>
            <a:r>
              <a:rPr lang="en-US" sz="1000" i="1" dirty="0"/>
              <a:t>frequency (×10</a:t>
            </a:r>
            <a:r>
              <a:rPr lang="en-US" sz="1000" i="1" baseline="30000" dirty="0" smtClean="0"/>
              <a:t>-3 </a:t>
            </a:r>
            <a:r>
              <a:rPr lang="en-US" sz="1000" i="1" dirty="0" smtClean="0"/>
              <a:t>s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), Rossby radius for deformation (km), composite radar reflectivity (dBZ), and upper-level cloud ice divergence (×10</a:t>
            </a:r>
            <a:r>
              <a:rPr lang="en-US" sz="1000" i="1" baseline="30000" dirty="0" smtClean="0"/>
              <a:t>-5 </a:t>
            </a:r>
            <a:r>
              <a:rPr lang="en-US" sz="1000" i="1" dirty="0" smtClean="0"/>
              <a:t>s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).</a:t>
            </a:r>
          </a:p>
          <a:p>
            <a:endParaRPr lang="en-US" sz="1000" i="1" dirty="0"/>
          </a:p>
          <a:p>
            <a:r>
              <a:rPr lang="en-US" sz="1000" b="1" i="1" dirty="0" smtClean="0"/>
              <a:t>Right: </a:t>
            </a:r>
            <a:r>
              <a:rPr lang="en-US" sz="1000" i="1" dirty="0" smtClean="0"/>
              <a:t>Count of convective updrafts exceeding various thresholds (m s</a:t>
            </a:r>
            <a:r>
              <a:rPr lang="en-US" sz="1000" i="1" baseline="30000" dirty="0" smtClean="0"/>
              <a:t>-1</a:t>
            </a:r>
            <a:r>
              <a:rPr lang="en-US" sz="1000" i="1" dirty="0" smtClean="0"/>
              <a:t>) within a 100 km × 100 km area  for </a:t>
            </a:r>
            <a:r>
              <a:rPr lang="en-US" sz="1000" b="1" i="1" dirty="0" smtClean="0">
                <a:solidFill>
                  <a:srgbClr val="0000FF"/>
                </a:solidFill>
              </a:rPr>
              <a:t>No Fusion </a:t>
            </a:r>
            <a:r>
              <a:rPr lang="en-US" sz="1000" i="1" dirty="0" smtClean="0"/>
              <a:t>(blue), </a:t>
            </a:r>
            <a:r>
              <a:rPr lang="en-US" sz="1000" b="1" i="1" dirty="0" smtClean="0">
                <a:solidFill>
                  <a:srgbClr val="FF0000"/>
                </a:solidFill>
              </a:rPr>
              <a:t>No HFRZ</a:t>
            </a:r>
            <a:r>
              <a:rPr lang="en-US" sz="1000" i="1" dirty="0" smtClean="0"/>
              <a:t> (right), and the </a:t>
            </a:r>
            <a:r>
              <a:rPr lang="en-US" sz="1000" b="1" i="1" dirty="0" smtClean="0"/>
              <a:t>control</a:t>
            </a:r>
            <a:r>
              <a:rPr lang="en-US" sz="1000" i="1" dirty="0" smtClean="0"/>
              <a:t> (black).</a:t>
            </a:r>
            <a:endParaRPr lang="en-US" sz="1000" i="1" dirty="0"/>
          </a:p>
        </p:txBody>
      </p:sp>
      <p:pic>
        <p:nvPicPr>
          <p:cNvPr id="3" name="Picture 2" descr="stability_com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1476"/>
            <a:ext cx="3175000" cy="42926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254894" y="1489231"/>
            <a:ext cx="1178692" cy="1872959"/>
          </a:xfrm>
          <a:prstGeom prst="round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888459" y="3362190"/>
            <a:ext cx="1178692" cy="959321"/>
          </a:xfrm>
          <a:prstGeom prst="round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52012" y="3519870"/>
            <a:ext cx="2179368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accent2"/>
                </a:solidFill>
              </a:rPr>
              <a:t>Weaker and less convective development near storm center in </a:t>
            </a:r>
            <a:r>
              <a:rPr lang="en-US" sz="1200" b="1" dirty="0" smtClean="0">
                <a:solidFill>
                  <a:srgbClr val="0000FF"/>
                </a:solidFill>
              </a:rPr>
              <a:t>“No Fusion” </a:t>
            </a:r>
            <a:r>
              <a:rPr lang="en-US" sz="1200" b="1" dirty="0" smtClean="0">
                <a:solidFill>
                  <a:schemeClr val="accent2"/>
                </a:solidFill>
              </a:rPr>
              <a:t>during TCG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cxnSp>
        <p:nvCxnSpPr>
          <p:cNvPr id="10" name="Straight Connector 9"/>
          <p:cNvCxnSpPr>
            <a:stCxn id="7" idx="3"/>
            <a:endCxn id="8" idx="1"/>
          </p:cNvCxnSpPr>
          <p:nvPr/>
        </p:nvCxnSpPr>
        <p:spPr>
          <a:xfrm>
            <a:off x="3067151" y="3841851"/>
            <a:ext cx="184861" cy="93518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8" idx="3"/>
            <a:endCxn id="6" idx="1"/>
          </p:cNvCxnSpPr>
          <p:nvPr/>
        </p:nvCxnSpPr>
        <p:spPr>
          <a:xfrm flipV="1">
            <a:off x="5431380" y="2425711"/>
            <a:ext cx="1823514" cy="1509658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Up Arrow 14"/>
          <p:cNvSpPr/>
          <p:nvPr/>
        </p:nvSpPr>
        <p:spPr>
          <a:xfrm>
            <a:off x="4200070" y="2866472"/>
            <a:ext cx="283251" cy="541400"/>
          </a:xfrm>
          <a:prstGeom prst="upArrow">
            <a:avLst/>
          </a:prstGeom>
          <a:solidFill>
            <a:schemeClr val="accent2"/>
          </a:solidFill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252012" y="2318218"/>
            <a:ext cx="2179368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Upper-troposphere has greater static stability in </a:t>
            </a:r>
            <a:r>
              <a:rPr lang="en-US" sz="1200" b="1" dirty="0" smtClean="0">
                <a:solidFill>
                  <a:srgbClr val="0000FF"/>
                </a:solidFill>
              </a:rPr>
              <a:t>“No Fusion”</a:t>
            </a:r>
            <a:endParaRPr lang="en-US" sz="1200" b="1" dirty="0">
              <a:solidFill>
                <a:srgbClr val="0000FF"/>
              </a:solidFill>
            </a:endParaRPr>
          </a:p>
        </p:txBody>
      </p:sp>
      <p:cxnSp>
        <p:nvCxnSpPr>
          <p:cNvPr id="18" name="Straight Connector 17"/>
          <p:cNvCxnSpPr>
            <a:stCxn id="25" idx="3"/>
            <a:endCxn id="16" idx="0"/>
          </p:cNvCxnSpPr>
          <p:nvPr/>
        </p:nvCxnSpPr>
        <p:spPr>
          <a:xfrm>
            <a:off x="3064218" y="1768640"/>
            <a:ext cx="1277478" cy="549578"/>
          </a:xfrm>
          <a:prstGeom prst="line">
            <a:avLst/>
          </a:prstGeom>
          <a:ln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52012" y="5103276"/>
            <a:ext cx="2179368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Results in less potent storm-scale upper-level outflow</a:t>
            </a:r>
            <a:endParaRPr lang="en-US" sz="1200" b="1" dirty="0">
              <a:solidFill>
                <a:srgbClr val="C0504D"/>
              </a:solidFill>
            </a:endParaRPr>
          </a:p>
        </p:txBody>
      </p:sp>
      <p:sp>
        <p:nvSpPr>
          <p:cNvPr id="22" name="Up Arrow 21"/>
          <p:cNvSpPr/>
          <p:nvPr/>
        </p:nvSpPr>
        <p:spPr>
          <a:xfrm rot="10800000">
            <a:off x="4212225" y="4465340"/>
            <a:ext cx="283251" cy="541400"/>
          </a:xfrm>
          <a:prstGeom prst="upArrow">
            <a:avLst/>
          </a:prstGeom>
          <a:solidFill>
            <a:schemeClr val="accent2"/>
          </a:solidFill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2064996" y="4447067"/>
            <a:ext cx="1002155" cy="742400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1998103" y="1417638"/>
            <a:ext cx="1066115" cy="702004"/>
          </a:xfrm>
          <a:prstGeom prst="roundRect">
            <a:avLst/>
          </a:prstGeom>
          <a:noFill/>
          <a:ln w="38100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/>
          <p:cNvCxnSpPr>
            <a:stCxn id="24" idx="3"/>
            <a:endCxn id="21" idx="1"/>
          </p:cNvCxnSpPr>
          <p:nvPr/>
        </p:nvCxnSpPr>
        <p:spPr>
          <a:xfrm>
            <a:off x="3067151" y="4818267"/>
            <a:ext cx="184861" cy="515842"/>
          </a:xfrm>
          <a:prstGeom prst="line">
            <a:avLst/>
          </a:prstGeom>
          <a:ln w="28575" cmpd="sng">
            <a:solidFill>
              <a:srgbClr val="C0504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F66A5-B90F-DF40-818D-2141623F7D7F}" type="slidenum">
              <a:rPr lang="en-US" smtClean="0"/>
              <a:t>9</a:t>
            </a:fld>
            <a:endParaRPr lang="en-US" dirty="0"/>
          </a:p>
        </p:txBody>
      </p:sp>
      <p:sp>
        <p:nvSpPr>
          <p:cNvPr id="20" name="Up Arrow 19"/>
          <p:cNvSpPr/>
          <p:nvPr/>
        </p:nvSpPr>
        <p:spPr>
          <a:xfrm rot="10800000">
            <a:off x="4212224" y="5666421"/>
            <a:ext cx="283251" cy="541400"/>
          </a:xfrm>
          <a:prstGeom prst="upArrow">
            <a:avLst/>
          </a:prstGeom>
          <a:solidFill>
            <a:schemeClr val="accent2"/>
          </a:solidFill>
          <a:ln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252012" y="6290790"/>
            <a:ext cx="2179368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C0504D"/>
                </a:solidFill>
              </a:rPr>
              <a:t>Limits expansion of upper-level warming with time</a:t>
            </a:r>
            <a:endParaRPr lang="en-US" sz="1200" b="1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47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  <p:bldP spid="16" grpId="0" animBg="1"/>
      <p:bldP spid="21" grpId="0" animBg="1"/>
      <p:bldP spid="22" grpId="0" animBg="1"/>
      <p:bldP spid="24" grpId="0" animBg="1"/>
      <p:bldP spid="25" grpId="0" animBg="1"/>
      <p:bldP spid="20" grpId="0" animBg="1"/>
      <p:bldP spid="2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1158</Words>
  <Application>Microsoft Macintosh PowerPoint</Application>
  <PresentationFormat>On-screen Show (4:3)</PresentationFormat>
  <Paragraphs>97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The Impact of Ice Microphysics on the Genesis of Hurricane Julia (2010)</vt:lpstr>
      <vt:lpstr>Motivation</vt:lpstr>
      <vt:lpstr>Objectives</vt:lpstr>
      <vt:lpstr>Hurricane Julia (2010) Background</vt:lpstr>
      <vt:lpstr>Methodology</vt:lpstr>
      <vt:lpstr>Sensitivity Simulations</vt:lpstr>
      <vt:lpstr>First-Order Simulation Results</vt:lpstr>
      <vt:lpstr>Upper-tropospheric differences</vt:lpstr>
      <vt:lpstr>Convective differences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Cloud Microphysics on the Genesis of Hurricane Julia (2010)</dc:title>
  <dc:creator>Stefan Cecelski</dc:creator>
  <cp:lastModifiedBy>Stefan Cecelski</cp:lastModifiedBy>
  <cp:revision>191</cp:revision>
  <dcterms:created xsi:type="dcterms:W3CDTF">2014-03-20T15:03:56Z</dcterms:created>
  <dcterms:modified xsi:type="dcterms:W3CDTF">2014-04-03T03:39:46Z</dcterms:modified>
</cp:coreProperties>
</file>

<file path=docProps/thumbnail.jpeg>
</file>